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1" r:id="rId4"/>
    <p:sldId id="271" r:id="rId5"/>
    <p:sldId id="270" r:id="rId6"/>
    <p:sldId id="269" r:id="rId7"/>
    <p:sldId id="273" r:id="rId8"/>
    <p:sldId id="262" r:id="rId9"/>
    <p:sldId id="265" r:id="rId10"/>
    <p:sldId id="264" r:id="rId11"/>
    <p:sldId id="267" r:id="rId12"/>
    <p:sldId id="263" r:id="rId13"/>
    <p:sldId id="272" r:id="rId14"/>
    <p:sldId id="266" r:id="rId15"/>
    <p:sldId id="268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3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57CE-5D1F-46B3-ACB2-26C30314B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BE77E-923F-4D89-9CE7-DBAEE7EAE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DFA05-215F-4DB8-91DD-C0784C21D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0549-7FDE-4881-9351-2A4A6492EBB7}" type="datetimeFigureOut">
              <a:rPr lang="en-US" smtClean="0"/>
              <a:t>26-May-21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B0D82-EEAE-4122-B0AA-A7E9AE93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7C8EC-C1A9-48D2-9851-152773D6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6E61-067B-46F0-8598-CB94F0B7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919B-C93F-4040-8F3C-90526F56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C6A17A-8DF2-4980-AA94-F847B7B71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DBBC1-3ED1-4970-B32A-F2DB56C1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0549-7FDE-4881-9351-2A4A6492EBB7}" type="datetimeFigureOut">
              <a:rPr lang="en-US" smtClean="0"/>
              <a:t>26-May-21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241B6-9179-48C7-A9F8-7CB8AA0F3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77A07-835A-4C53-804F-C46FF0728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6E61-067B-46F0-8598-CB94F0B7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5AD25A-57E1-4DFC-820E-FFE831A9BA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510B73-BE08-4E87-BD72-395764AAD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C2C8C-44B4-4527-A956-7368B05AB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0549-7FDE-4881-9351-2A4A6492EBB7}" type="datetimeFigureOut">
              <a:rPr lang="en-US" smtClean="0"/>
              <a:t>26-May-21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717DB-E8BC-4A65-B99E-C435004CD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447B5-96B2-41A1-B53A-3F40205E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6E61-067B-46F0-8598-CB94F0B7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1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ABAE2-239D-425A-BA0D-C742A623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FEDC6-6360-420D-A9FB-93468EC55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E64CB-6D3E-48BC-9952-47BAE87F5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0549-7FDE-4881-9351-2A4A6492EBB7}" type="datetimeFigureOut">
              <a:rPr lang="en-US" smtClean="0"/>
              <a:t>26-May-21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3797A-2117-4156-BDF2-A0925F2E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F8AC9-AB81-4E71-A104-DD143ECD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6E61-067B-46F0-8598-CB94F0B7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0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C63B-4F7E-4003-82F4-DDDE67807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AA835-F311-4165-9D57-E0229E2B8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BD192-9540-42EC-B05E-2FDE8C2BE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0549-7FDE-4881-9351-2A4A6492EBB7}" type="datetimeFigureOut">
              <a:rPr lang="en-US" smtClean="0"/>
              <a:t>26-May-21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1565A-2D1A-47B7-961C-9744876AF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2071E-9DEB-4AF7-A735-8FE9E957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6E61-067B-46F0-8598-CB94F0B7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2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97AA-F58F-48EB-9C3C-41B15D4A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49D38-63FA-4400-AEF5-7BFE33E172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70B26-FD07-470C-B438-FDBFF8E04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5F07D-6C66-4F1B-A30B-931F6DB57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0549-7FDE-4881-9351-2A4A6492EBB7}" type="datetimeFigureOut">
              <a:rPr lang="en-US" smtClean="0"/>
              <a:t>26-May-21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3D3C93-281B-4C1C-AB2C-986CA255A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191A4-6D68-476C-96C2-A40E71C83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6E61-067B-46F0-8598-CB94F0B7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93E1C-A017-4097-946E-BDC53EC5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119DD-B7DE-4880-9D9C-C97928212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3BE43-A8F3-4D0B-AC24-ACE07F340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36FC4-0141-4A0D-A285-DC39ED700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B8108-5F59-436A-8FFC-0CB689CCE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3781F6-BD6C-4EFF-96BC-86AC8AF6D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0549-7FDE-4881-9351-2A4A6492EBB7}" type="datetimeFigureOut">
              <a:rPr lang="en-US" smtClean="0"/>
              <a:t>26-May-21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0676A0-ED28-4E00-8987-63830FD47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1493D0-0E2B-41CA-B170-EFEA38F37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6E61-067B-46F0-8598-CB94F0B7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1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F9AD-7AC8-41D9-937D-A0EC674E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8D1AD2-FC9B-4A90-A75C-1F38F1DB3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0549-7FDE-4881-9351-2A4A6492EBB7}" type="datetimeFigureOut">
              <a:rPr lang="en-US" smtClean="0"/>
              <a:t>26-May-21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16DDC-1B3C-4E7C-A119-2703E93D0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C30C5-7F52-4D73-84DB-2E739D538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6E61-067B-46F0-8598-CB94F0B7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0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C9E13A-6B08-44CB-A9E5-4592DAD13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0549-7FDE-4881-9351-2A4A6492EBB7}" type="datetimeFigureOut">
              <a:rPr lang="en-US" smtClean="0"/>
              <a:t>26-May-21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F10CA1-8765-4210-ABFA-C9381727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148BC-FF28-4600-B952-826309E1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6E61-067B-46F0-8598-CB94F0B7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0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1D9B2-C87E-498A-94C9-D6EAA8E2F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78C79-59A1-4736-B314-1FB219024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D98C6-3D9B-4FD7-917C-4A4E9E6AB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46FE47-8018-4EB4-9FD2-0768D3AF9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0549-7FDE-4881-9351-2A4A6492EBB7}" type="datetimeFigureOut">
              <a:rPr lang="en-US" smtClean="0"/>
              <a:t>26-May-21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0D807C-5243-4DF8-A67B-81957B47C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698C8-2B89-43CB-9AB7-FB8346D4B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6E61-067B-46F0-8598-CB94F0B7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5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EFA8-0361-4159-855B-C01D1A49B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040154-C798-4B63-8504-4D68EB4FD6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F4BE19-278C-4C04-B268-859F5E36B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F3F3A-F866-42E5-907A-5E775C6EB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0549-7FDE-4881-9351-2A4A6492EBB7}" type="datetimeFigureOut">
              <a:rPr lang="en-US" smtClean="0"/>
              <a:t>26-May-21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167B5-5BED-421C-A8F2-490DCCDE6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E0682-1C9C-40E2-806E-DD51B5EAA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6E61-067B-46F0-8598-CB94F0B7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3C8E7-5831-4220-8FC2-6F39A517D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B174E-8CA3-4714-AA54-22498E336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3BC66-D361-4FD7-BFD0-AA3CF58CC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E0549-7FDE-4881-9351-2A4A6492EBB7}" type="datetimeFigureOut">
              <a:rPr lang="en-US" smtClean="0"/>
              <a:t>26-May-21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746B-5518-4D40-BC39-DEFB1DADC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9DEEC-A69B-483C-B2C0-5102E49D4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06E61-067B-46F0-8598-CB94F0B7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1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File:Minesweeper(game).jpg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CF959-92BC-4746-978C-298FF8C3A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Course project: Minesweeper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211FDD-E198-4D3E-9C0B-C7E75C42B140}"/>
              </a:ext>
            </a:extLst>
          </p:cNvPr>
          <p:cNvSpPr/>
          <p:nvPr/>
        </p:nvSpPr>
        <p:spPr>
          <a:xfrm>
            <a:off x="899504" y="2978923"/>
            <a:ext cx="2713707" cy="18135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Students:</a:t>
            </a:r>
          </a:p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Phạm Hoàng Minh</a:t>
            </a:r>
          </a:p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Phạm Công Tuấn</a:t>
            </a:r>
          </a:p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Trần Ngọc Tiến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CFD0E3-0122-412D-A41F-2D98AC6F358D}"/>
              </a:ext>
            </a:extLst>
          </p:cNvPr>
          <p:cNvSpPr/>
          <p:nvPr/>
        </p:nvSpPr>
        <p:spPr>
          <a:xfrm>
            <a:off x="4512718" y="2992408"/>
            <a:ext cx="2713707" cy="18135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Python 3.8</a:t>
            </a:r>
          </a:p>
          <a:p>
            <a:pPr algn="ctr"/>
            <a:r>
              <a:rPr lang="en-US" sz="2400">
                <a:solidFill>
                  <a:schemeClr val="bg1"/>
                </a:solidFill>
              </a:rPr>
              <a:t>(PyQt5, Numpy)</a:t>
            </a:r>
          </a:p>
          <a:p>
            <a:pPr algn="ctr"/>
            <a:r>
              <a:rPr lang="en-US" sz="2400">
                <a:solidFill>
                  <a:schemeClr val="bg1"/>
                </a:solidFill>
              </a:rPr>
              <a:t>Photoshop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FDEBE2-7640-45DA-B6FB-D68D6A682349}"/>
              </a:ext>
            </a:extLst>
          </p:cNvPr>
          <p:cNvSpPr/>
          <p:nvPr/>
        </p:nvSpPr>
        <p:spPr>
          <a:xfrm>
            <a:off x="8170315" y="2992408"/>
            <a:ext cx="2842459" cy="18135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02/2021 – 05/2021</a:t>
            </a:r>
          </a:p>
        </p:txBody>
      </p:sp>
    </p:spTree>
    <p:extLst>
      <p:ext uri="{BB962C8B-B14F-4D97-AF65-F5344CB8AC3E}">
        <p14:creationId xmlns:p14="http://schemas.microsoft.com/office/powerpoint/2010/main" val="132421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3DF72-EF8C-42FA-8260-CDF05A04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3CF35-935D-4CC7-A152-A6003D13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689" y="1852497"/>
            <a:ext cx="1676634" cy="229584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FFF092-F09A-404B-88C1-2398F12BE378}"/>
              </a:ext>
            </a:extLst>
          </p:cNvPr>
          <p:cNvSpPr/>
          <p:nvPr/>
        </p:nvSpPr>
        <p:spPr>
          <a:xfrm>
            <a:off x="5715648" y="334195"/>
            <a:ext cx="3586480" cy="9448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GUI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303EEE-B84B-4BAA-AA9F-0A46E2AE1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726" y="1893745"/>
            <a:ext cx="1678422" cy="22545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A31C90-5867-429E-8946-43611D814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711" y="1745728"/>
            <a:ext cx="2017058" cy="25093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47CF37-4BB7-48D2-B32B-8A0CCC6F78D8}"/>
              </a:ext>
            </a:extLst>
          </p:cNvPr>
          <p:cNvSpPr txBox="1"/>
          <p:nvPr/>
        </p:nvSpPr>
        <p:spPr>
          <a:xfrm>
            <a:off x="4201241" y="4379402"/>
            <a:ext cx="1538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7F8D43-387B-48CF-89F5-BFFFD7BB6DD2}"/>
              </a:ext>
            </a:extLst>
          </p:cNvPr>
          <p:cNvSpPr txBox="1"/>
          <p:nvPr/>
        </p:nvSpPr>
        <p:spPr>
          <a:xfrm>
            <a:off x="6913699" y="4213425"/>
            <a:ext cx="15751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Initial concept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86139F-B773-45DD-93E5-85958552163D}"/>
              </a:ext>
            </a:extLst>
          </p:cNvPr>
          <p:cNvSpPr txBox="1"/>
          <p:nvPr/>
        </p:nvSpPr>
        <p:spPr>
          <a:xfrm>
            <a:off x="9595124" y="4216130"/>
            <a:ext cx="15751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Final product</a:t>
            </a:r>
          </a:p>
        </p:txBody>
      </p:sp>
    </p:spTree>
    <p:extLst>
      <p:ext uri="{BB962C8B-B14F-4D97-AF65-F5344CB8AC3E}">
        <p14:creationId xmlns:p14="http://schemas.microsoft.com/office/powerpoint/2010/main" val="126238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3DF72-EF8C-42FA-8260-CDF05A04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FFF092-F09A-404B-88C1-2398F12BE378}"/>
              </a:ext>
            </a:extLst>
          </p:cNvPr>
          <p:cNvSpPr/>
          <p:nvPr/>
        </p:nvSpPr>
        <p:spPr>
          <a:xfrm>
            <a:off x="5715648" y="334195"/>
            <a:ext cx="3437230" cy="9448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Depth First Flow/</a:t>
            </a:r>
          </a:p>
          <a:p>
            <a:pPr algn="ctr"/>
            <a:r>
              <a:rPr lang="en-US" sz="3200"/>
              <a:t>Graph Flowing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22FC20-1946-416E-BD5A-344D4E2D6643}"/>
              </a:ext>
            </a:extLst>
          </p:cNvPr>
          <p:cNvSpPr txBox="1"/>
          <p:nvPr/>
        </p:nvSpPr>
        <p:spPr>
          <a:xfrm>
            <a:off x="3861782" y="1571344"/>
            <a:ext cx="77946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/>
              <a:t>Based on Depth First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/>
              <a:t>Aims to reduce time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/>
              <a:t>On clicking an empty, it would expand until it meets a boundary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/>
              <a:t>With N = number of nodes, reducing memory size by N^2, reducing the real-time complexity of using adjacency matrix from N^2 to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5718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3DF72-EF8C-42FA-8260-CDF05A04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01D74C-7D26-4560-992D-686BF792B060}"/>
              </a:ext>
            </a:extLst>
          </p:cNvPr>
          <p:cNvSpPr/>
          <p:nvPr/>
        </p:nvSpPr>
        <p:spPr>
          <a:xfrm>
            <a:off x="5715648" y="334195"/>
            <a:ext cx="3586480" cy="9448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Depth First Flow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5B7728A-ADD8-4196-888A-32688FDC1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30880"/>
              </p:ext>
            </p:extLst>
          </p:nvPr>
        </p:nvGraphicFramePr>
        <p:xfrm>
          <a:off x="3728217" y="1687332"/>
          <a:ext cx="8128000" cy="291359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8655013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18302925"/>
                    </a:ext>
                  </a:extLst>
                </a:gridCol>
              </a:tblGrid>
              <a:tr h="475129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/>
                        <a:t>Comparison (N: number of nodes)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120363"/>
                  </a:ext>
                </a:extLst>
              </a:tr>
              <a:tr h="340043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Depth First Search (DFS)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Depth First Flow (DFF)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50948"/>
                  </a:ext>
                </a:extLst>
              </a:tr>
              <a:tr h="64246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Time complexity O(N^2)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Time complexity O(N)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18975"/>
                  </a:ext>
                </a:extLst>
              </a:tr>
              <a:tr h="586924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626516"/>
                  </a:ext>
                </a:extLst>
              </a:tr>
              <a:tr h="586924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241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50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3DF72-EF8C-42FA-8260-CDF05A04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01D74C-7D26-4560-992D-686BF792B060}"/>
              </a:ext>
            </a:extLst>
          </p:cNvPr>
          <p:cNvSpPr/>
          <p:nvPr/>
        </p:nvSpPr>
        <p:spPr>
          <a:xfrm>
            <a:off x="5715648" y="334195"/>
            <a:ext cx="3586480" cy="9448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Binary Indexing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B50FB-3EFC-4FE6-8451-78F7ADF7D5D7}"/>
              </a:ext>
            </a:extLst>
          </p:cNvPr>
          <p:cNvSpPr txBox="1"/>
          <p:nvPr/>
        </p:nvSpPr>
        <p:spPr>
          <a:xfrm>
            <a:off x="4055474" y="1615731"/>
            <a:ext cx="6906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Adapted from Binary Search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Used to store playing records</a:t>
            </a:r>
          </a:p>
        </p:txBody>
      </p:sp>
    </p:spTree>
    <p:extLst>
      <p:ext uri="{BB962C8B-B14F-4D97-AF65-F5344CB8AC3E}">
        <p14:creationId xmlns:p14="http://schemas.microsoft.com/office/powerpoint/2010/main" val="3964307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3DF72-EF8C-42FA-8260-CDF05A04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Timeline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257036-FE6E-4024-A1DA-939DEB22B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496950"/>
              </p:ext>
            </p:extLst>
          </p:nvPr>
        </p:nvGraphicFramePr>
        <p:xfrm>
          <a:off x="3702490" y="584715"/>
          <a:ext cx="8060423" cy="54451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9926">
                  <a:extLst>
                    <a:ext uri="{9D8B030D-6E8A-4147-A177-3AD203B41FA5}">
                      <a16:colId xmlns:a16="http://schemas.microsoft.com/office/drawing/2014/main" val="3794057375"/>
                    </a:ext>
                  </a:extLst>
                </a:gridCol>
                <a:gridCol w="4536489">
                  <a:extLst>
                    <a:ext uri="{9D8B030D-6E8A-4147-A177-3AD203B41FA5}">
                      <a16:colId xmlns:a16="http://schemas.microsoft.com/office/drawing/2014/main" val="2515558874"/>
                    </a:ext>
                  </a:extLst>
                </a:gridCol>
                <a:gridCol w="2104008">
                  <a:extLst>
                    <a:ext uri="{9D8B030D-6E8A-4147-A177-3AD203B41FA5}">
                      <a16:colId xmlns:a16="http://schemas.microsoft.com/office/drawing/2014/main" val="1756491296"/>
                    </a:ext>
                  </a:extLst>
                </a:gridCol>
              </a:tblGrid>
              <a:tr h="428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Week of 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Progress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Contributors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0894314"/>
                  </a:ext>
                </a:extLst>
              </a:tr>
              <a:tr h="428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Feb 15</a:t>
                      </a:r>
                      <a:r>
                        <a:rPr lang="en-US" sz="2200" baseline="30000">
                          <a:effectLst/>
                        </a:rPr>
                        <a:t>th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Form team and receive topic from the instructor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Minh, Tuấn, Tiến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518242"/>
                  </a:ext>
                </a:extLst>
              </a:tr>
              <a:tr h="428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Mar 1</a:t>
                      </a:r>
                      <a:r>
                        <a:rPr lang="en-US" sz="2200" baseline="30000">
                          <a:effectLst/>
                        </a:rPr>
                        <a:t>st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Find information about the game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Minh, Tiến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7971064"/>
                  </a:ext>
                </a:extLst>
              </a:tr>
              <a:tr h="428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Mar 8</a:t>
                      </a:r>
                      <a:r>
                        <a:rPr lang="en-US" sz="2200" baseline="30000">
                          <a:effectLst/>
                        </a:rPr>
                        <a:t>th</a:t>
                      </a:r>
                      <a:r>
                        <a:rPr lang="en-US" sz="2200">
                          <a:effectLst/>
                        </a:rPr>
                        <a:t> 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Initialize the idea &amp; style, create drafts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Minh, Tuấn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0388854"/>
                  </a:ext>
                </a:extLst>
              </a:tr>
              <a:tr h="888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Mar 22</a:t>
                      </a:r>
                      <a:r>
                        <a:rPr lang="en-US" sz="2200" baseline="30000">
                          <a:effectLst/>
                        </a:rPr>
                        <a:t>nd</a:t>
                      </a:r>
                      <a:r>
                        <a:rPr lang="en-US" sz="2200">
                          <a:effectLst/>
                        </a:rPr>
                        <a:t> 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Create class diagram, improve the design of game elements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Minh, Tuấn, Tiến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783536"/>
                  </a:ext>
                </a:extLst>
              </a:tr>
              <a:tr h="428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Apr 5</a:t>
                      </a:r>
                      <a:r>
                        <a:rPr lang="en-US" sz="2200" baseline="30000">
                          <a:effectLst/>
                        </a:rPr>
                        <a:t>th</a:t>
                      </a:r>
                      <a:r>
                        <a:rPr lang="en-US" sz="2200">
                          <a:effectLst/>
                        </a:rPr>
                        <a:t> 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Begin to code game logic &amp; GUI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Minh, Tuấn, Tiến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2087596"/>
                  </a:ext>
                </a:extLst>
              </a:tr>
              <a:tr h="428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Apr 19</a:t>
                      </a:r>
                      <a:r>
                        <a:rPr lang="en-US" sz="2200" baseline="30000">
                          <a:effectLst/>
                        </a:rPr>
                        <a:t>th</a:t>
                      </a:r>
                      <a:r>
                        <a:rPr lang="en-US" sz="2200">
                          <a:effectLst/>
                        </a:rPr>
                        <a:t> 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Make progress in coding game logic &amp; GUI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Minh, Tuấn, Tiến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3464623"/>
                  </a:ext>
                </a:extLst>
              </a:tr>
              <a:tr h="428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May 3</a:t>
                      </a:r>
                      <a:r>
                        <a:rPr lang="en-US" sz="2200" baseline="30000">
                          <a:effectLst/>
                        </a:rPr>
                        <a:t>rd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Further improve the game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Minh, Tuấn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3890350"/>
                  </a:ext>
                </a:extLst>
              </a:tr>
              <a:tr h="428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May 17</a:t>
                      </a:r>
                      <a:r>
                        <a:rPr lang="en-US" sz="2200" baseline="30000">
                          <a:effectLst/>
                        </a:rPr>
                        <a:t>th</a:t>
                      </a:r>
                      <a:r>
                        <a:rPr lang="en-US" sz="2200">
                          <a:effectLst/>
                        </a:rPr>
                        <a:t> 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Finishing the game &amp; documents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Minh, Tuấn, Tiến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1378892"/>
                  </a:ext>
                </a:extLst>
              </a:tr>
              <a:tr h="428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May 31</a:t>
                      </a:r>
                      <a:r>
                        <a:rPr lang="en-US" sz="2200" baseline="30000">
                          <a:effectLst/>
                        </a:rPr>
                        <a:t>st</a:t>
                      </a:r>
                      <a:r>
                        <a:rPr lang="en-US" sz="2200">
                          <a:effectLst/>
                        </a:rPr>
                        <a:t> 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Submission &amp; Demo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Minh, Tuấn, Tiến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359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50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3DF72-EF8C-42FA-8260-CDF05A04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8C809E-0A57-488E-A8A6-D6CB78CAD1B7}"/>
              </a:ext>
            </a:extLst>
          </p:cNvPr>
          <p:cNvGrpSpPr/>
          <p:nvPr/>
        </p:nvGrpSpPr>
        <p:grpSpPr>
          <a:xfrm>
            <a:off x="3641990" y="1008992"/>
            <a:ext cx="8062330" cy="4752573"/>
            <a:chOff x="3394340" y="246992"/>
            <a:chExt cx="8062330" cy="4752573"/>
          </a:xfrm>
        </p:grpSpPr>
        <p:pic>
          <p:nvPicPr>
            <p:cNvPr id="2050" name="Picture 2" descr="Sprite background video game anime GIF - Find on GIFER">
              <a:extLst>
                <a:ext uri="{FF2B5EF4-FFF2-40B4-BE49-F238E27FC236}">
                  <a16:creationId xmlns:a16="http://schemas.microsoft.com/office/drawing/2014/main" id="{3193B300-9FDE-4B9F-9D2C-9520BA2D37A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4079" y="246992"/>
              <a:ext cx="7982591" cy="434242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" name="3D Model 3" descr="Rampaging T-Rex">
                  <a:extLst>
                    <a:ext uri="{FF2B5EF4-FFF2-40B4-BE49-F238E27FC236}">
                      <a16:creationId xmlns:a16="http://schemas.microsoft.com/office/drawing/2014/main" id="{8216CEA8-2B09-4307-BCF1-D0B0B42C372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8474324"/>
                    </p:ext>
                  </p:extLst>
                </p:nvPr>
              </p:nvGraphicFramePr>
              <p:xfrm>
                <a:off x="3394340" y="1174292"/>
                <a:ext cx="7982590" cy="3825273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7982590" cy="3825273"/>
                      </a:xfrm>
                      <a:prstGeom prst="rect">
                        <a:avLst/>
                      </a:prstGeom>
                    </am3d:spPr>
                    <am3d:camera>
                      <am3d:pos x="0" y="0" z="545981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7604" d="1000000"/>
                      <am3d:preTrans dx="-759252" dy="-7313658" dz="524888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217275" ay="4632408" az="5212621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extLst>
                      <a:ext uri="{9A65AA19-BECB-4387-8358-8AD5134E1D82}">
                        <a3danim:embedAnim xmlns:a3danim="http://schemas.microsoft.com/office/drawing/2018/animation/model3d" animId="0">
                          <a3danim:animPr length="9266" count="indefinite"/>
                        </a3danim:embedAnim>
                      </a:ext>
                      <a:ext uri="{E9DE012E-A134-456F-84FE-255F9AAD75C6}">
                        <a3danim:posterFrame xmlns:a3danim="http://schemas.microsoft.com/office/drawing/2018/animation/model3d" animId="0"/>
                      </a:ext>
                    </am3d:extLst>
                    <am3d:objViewport viewportSz="842119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" name="3D Model 3" descr="Rampaging T-Rex">
                  <a:extLst>
                    <a:ext uri="{FF2B5EF4-FFF2-40B4-BE49-F238E27FC236}">
                      <a16:creationId xmlns:a16="http://schemas.microsoft.com/office/drawing/2014/main" id="{8216CEA8-2B09-4307-BCF1-D0B0B42C372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41990" y="1936292"/>
                  <a:ext cx="7982590" cy="382527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5975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11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3DF72-EF8C-42FA-8260-CDF05A04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About the game</a:t>
            </a:r>
          </a:p>
        </p:txBody>
      </p:sp>
      <p:pic>
        <p:nvPicPr>
          <p:cNvPr id="5" name="Content Placeholder 4" descr="Application&#10;&#10;Description automatically generated">
            <a:extLst>
              <a:ext uri="{FF2B5EF4-FFF2-40B4-BE49-F238E27FC236}">
                <a16:creationId xmlns:a16="http://schemas.microsoft.com/office/drawing/2014/main" id="{315A5BFA-3392-4F77-BD74-EBA0442D9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81909" y="961812"/>
            <a:ext cx="6301580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3DF72-EF8C-42FA-8260-CDF05A04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Features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99AF3C-4009-46D2-AD75-025133B0F4CE}"/>
              </a:ext>
            </a:extLst>
          </p:cNvPr>
          <p:cNvSpPr txBox="1"/>
          <p:nvPr/>
        </p:nvSpPr>
        <p:spPr>
          <a:xfrm>
            <a:off x="3847082" y="-26928"/>
            <a:ext cx="8363967" cy="7078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5200" i="1"/>
              <a:t>We have everything</a:t>
            </a:r>
            <a:r>
              <a:rPr lang="en-US" sz="5200"/>
              <a:t>…</a:t>
            </a:r>
          </a:p>
          <a:p>
            <a:pPr algn="just"/>
            <a:r>
              <a:rPr lang="en-US" sz="5200" i="1"/>
              <a:t>Of the original game</a:t>
            </a:r>
            <a:r>
              <a:rPr lang="en-US" sz="5200"/>
              <a:t>…</a:t>
            </a:r>
          </a:p>
          <a:p>
            <a:r>
              <a:rPr lang="en-US" sz="5200" i="1"/>
              <a:t>Plus</a:t>
            </a:r>
            <a:r>
              <a:rPr lang="en-US" sz="5200"/>
              <a:t>…</a:t>
            </a:r>
          </a:p>
          <a:p>
            <a:endParaRPr 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/>
              <a:t>Custom size board &amp; Default size board available (up to 98 by 98, theoretically)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/>
              <a:t>Undo/Redo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/>
              <a:t>Organic self-growing modern UI</a:t>
            </a:r>
            <a:endParaRPr lang="en-US" sz="360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>
                <a:sym typeface="Wingdings" panose="05000000000000000000" pitchFamily="2" charset="2"/>
              </a:rPr>
              <a:t>Graph Flowing (more details later)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>
                <a:sym typeface="Wingdings" panose="05000000000000000000" pitchFamily="2" charset="2"/>
              </a:rPr>
              <a:t>Memory usage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>
                <a:sym typeface="Wingdings" panose="05000000000000000000" pitchFamily="2" charset="2"/>
              </a:rPr>
              <a:t>Executable file – No Python? No problem</a:t>
            </a:r>
            <a:endParaRPr lang="en-US" sz="3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79134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08E5E71-DCF2-4D04-88BB-113592232CB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702" y="643466"/>
            <a:ext cx="10834595" cy="5571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857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7EACFA-099A-40E0-A353-173DFEC760F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710" y="155028"/>
            <a:ext cx="8208579" cy="65059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709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76EE2A6-D349-4C0C-9F55-DAF350F54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9286"/>
            <a:ext cx="12192000" cy="539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3DF72-EF8C-42FA-8260-CDF05A04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6787D94-4522-4680-A356-19C05A40E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176838"/>
              </p:ext>
            </p:extLst>
          </p:nvPr>
        </p:nvGraphicFramePr>
        <p:xfrm>
          <a:off x="3889506" y="433904"/>
          <a:ext cx="7671292" cy="287421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35646">
                  <a:extLst>
                    <a:ext uri="{9D8B030D-6E8A-4147-A177-3AD203B41FA5}">
                      <a16:colId xmlns:a16="http://schemas.microsoft.com/office/drawing/2014/main" val="3612561617"/>
                    </a:ext>
                  </a:extLst>
                </a:gridCol>
                <a:gridCol w="3835646">
                  <a:extLst>
                    <a:ext uri="{9D8B030D-6E8A-4147-A177-3AD203B41FA5}">
                      <a16:colId xmlns:a16="http://schemas.microsoft.com/office/drawing/2014/main" val="1513254106"/>
                    </a:ext>
                  </a:extLst>
                </a:gridCol>
              </a:tblGrid>
              <a:tr h="649172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List of Data Structure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List of Algorithm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04190966"/>
                  </a:ext>
                </a:extLst>
              </a:tr>
              <a:tr h="1619887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/>
                        <a:t>Hash Table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/>
                        <a:t>Graph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/>
                        <a:t>Stack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/>
                        <a:t>Matrix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/>
                        <a:t>Data Frame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/>
                        <a:t>Binary Indexing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/>
                        <a:t>Depth First Flow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619838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E4D8F4A-DD39-41B9-B7A5-D206E2C5E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317637"/>
              </p:ext>
            </p:extLst>
          </p:nvPr>
        </p:nvGraphicFramePr>
        <p:xfrm>
          <a:off x="3889505" y="3412972"/>
          <a:ext cx="7671291" cy="301112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671291">
                  <a:extLst>
                    <a:ext uri="{9D8B030D-6E8A-4147-A177-3AD203B41FA5}">
                      <a16:colId xmlns:a16="http://schemas.microsoft.com/office/drawing/2014/main" val="3612561617"/>
                    </a:ext>
                  </a:extLst>
                </a:gridCol>
              </a:tblGrid>
              <a:tr h="608631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Design Patterns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04190966"/>
                  </a:ext>
                </a:extLst>
              </a:tr>
              <a:tr h="2402493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/>
                        <a:t>Singleton</a:t>
                      </a:r>
                      <a:r>
                        <a:rPr lang="en-US" sz="2400"/>
                        <a:t>: </a:t>
                      </a:r>
                      <a:r>
                        <a:rPr lang="en-US"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ensure that each object was run by its own and dependency state was transferred by message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Observer</a:t>
                      </a:r>
                      <a:r>
                        <a:rPr lang="en-US"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2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Differed from normal situation when we need observer class to connect two object and transfer every messages, we used “Interface” as the Observer which binding the “minesweeper” logic</a:t>
                      </a:r>
                      <a:endParaRPr lang="en-US"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619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843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3DF72-EF8C-42FA-8260-CDF05A04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Features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F3E425-1C05-4DC8-AB07-09D0AA379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835" y="1437408"/>
            <a:ext cx="7408050" cy="229345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34FEDE-B445-4255-A079-4A57DBBA573D}"/>
              </a:ext>
            </a:extLst>
          </p:cNvPr>
          <p:cNvSpPr/>
          <p:nvPr/>
        </p:nvSpPr>
        <p:spPr>
          <a:xfrm>
            <a:off x="5706758" y="334195"/>
            <a:ext cx="3586480" cy="9448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Custom size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69076-3B6F-41CA-978C-79BEF6C90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032" y="1396217"/>
            <a:ext cx="8065410" cy="2108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45D22C-68D6-463C-8340-505704D8A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644" y="3755870"/>
            <a:ext cx="2838846" cy="286742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E58D8E4-9985-4501-9826-013F4940660A}"/>
              </a:ext>
            </a:extLst>
          </p:cNvPr>
          <p:cNvSpPr/>
          <p:nvPr/>
        </p:nvSpPr>
        <p:spPr>
          <a:xfrm>
            <a:off x="4935988" y="4783638"/>
            <a:ext cx="2013557" cy="93358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5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3DF72-EF8C-42FA-8260-CDF05A04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6D7A9FB-52A0-4708-9ADA-3EF27FC7B6CE}"/>
              </a:ext>
            </a:extLst>
          </p:cNvPr>
          <p:cNvSpPr/>
          <p:nvPr/>
        </p:nvSpPr>
        <p:spPr>
          <a:xfrm>
            <a:off x="5689014" y="334195"/>
            <a:ext cx="3586480" cy="9448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Undo/Redo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94529B7-27CF-4EC5-BEB8-5A15CCA441AC}"/>
              </a:ext>
            </a:extLst>
          </p:cNvPr>
          <p:cNvSpPr/>
          <p:nvPr/>
        </p:nvSpPr>
        <p:spPr>
          <a:xfrm>
            <a:off x="3821933" y="1635707"/>
            <a:ext cx="5282181" cy="383700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>
                <a:solidFill>
                  <a:schemeClr val="tx1"/>
                </a:solidFill>
              </a:rPr>
              <a:t>    Stack: First in Last 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chemeClr val="tx1"/>
                </a:solidFill>
              </a:rPr>
              <a:t>Put current state into stack before making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chemeClr val="tx1"/>
                </a:solidFill>
              </a:rPr>
              <a:t>When undo, retrieve the newest saved state (at the top of the stack)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chemeClr val="tx1"/>
                </a:solidFill>
              </a:rPr>
              <a:t>The size of the stack determines how many times you can undo</a:t>
            </a:r>
            <a:endParaRPr lang="en-US" sz="24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The same logic for redo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Bucket">
                <a:extLst>
                  <a:ext uri="{FF2B5EF4-FFF2-40B4-BE49-F238E27FC236}">
                    <a16:creationId xmlns:a16="http://schemas.microsoft.com/office/drawing/2014/main" id="{F5E4B84C-255F-4B9A-90F9-23A8AE833D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1992452"/>
                  </p:ext>
                </p:extLst>
              </p:nvPr>
            </p:nvGraphicFramePr>
            <p:xfrm>
              <a:off x="9176741" y="2501543"/>
              <a:ext cx="2654420" cy="30349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54420" cy="3034983"/>
                    </a:xfrm>
                    <a:prstGeom prst="rect">
                      <a:avLst/>
                    </a:prstGeom>
                  </am3d:spPr>
                  <am3d:camera>
                    <am3d:pos x="0" y="0" z="80020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735409" d="1000000"/>
                    <am3d:preTrans dx="367980" dy="-3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848729" ay="-4139198" az="-588028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479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Bucket">
                <a:extLst>
                  <a:ext uri="{FF2B5EF4-FFF2-40B4-BE49-F238E27FC236}">
                    <a16:creationId xmlns:a16="http://schemas.microsoft.com/office/drawing/2014/main" id="{F5E4B84C-255F-4B9A-90F9-23A8AE833D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76741" y="2501543"/>
                <a:ext cx="2654420" cy="3034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Piatto Bolle">
                <a:extLst>
                  <a:ext uri="{FF2B5EF4-FFF2-40B4-BE49-F238E27FC236}">
                    <a16:creationId xmlns:a16="http://schemas.microsoft.com/office/drawing/2014/main" id="{2FD8EF4F-5796-44F9-A56B-C4A7065689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3309981"/>
                  </p:ext>
                </p:extLst>
              </p:nvPr>
            </p:nvGraphicFramePr>
            <p:xfrm>
              <a:off x="9584248" y="3947084"/>
              <a:ext cx="1910049" cy="26945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10049" cy="269454"/>
                    </a:xfrm>
                    <a:prstGeom prst="rect">
                      <a:avLst/>
                    </a:prstGeom>
                  </am3d:spPr>
                  <am3d:camera>
                    <am3d:pos x="0" y="0" z="666334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7" d="1000000"/>
                    <am3d:preTrans dx="-299472" dy="1778345" dz="-299699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892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Piatto Bolle">
                <a:extLst>
                  <a:ext uri="{FF2B5EF4-FFF2-40B4-BE49-F238E27FC236}">
                    <a16:creationId xmlns:a16="http://schemas.microsoft.com/office/drawing/2014/main" id="{2FD8EF4F-5796-44F9-A56B-C4A7065689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84248" y="3947084"/>
                <a:ext cx="1910049" cy="269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Piatto Bolle">
                <a:extLst>
                  <a:ext uri="{FF2B5EF4-FFF2-40B4-BE49-F238E27FC236}">
                    <a16:creationId xmlns:a16="http://schemas.microsoft.com/office/drawing/2014/main" id="{7FDD16DD-532A-4F83-B186-D4822A0D83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0500045"/>
                  </p:ext>
                </p:extLst>
              </p:nvPr>
            </p:nvGraphicFramePr>
            <p:xfrm>
              <a:off x="9449125" y="3171285"/>
              <a:ext cx="2157331" cy="30757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7331" cy="307571"/>
                    </a:xfrm>
                    <a:prstGeom prst="rect">
                      <a:avLst/>
                    </a:prstGeom>
                  </am3d:spPr>
                  <am3d:camera>
                    <am3d:pos x="0" y="0" z="666334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7" d="1000000"/>
                    <am3d:preTrans dx="-299472" dy="1778345" dz="-299699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0696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Piatto Bolle">
                <a:extLst>
                  <a:ext uri="{FF2B5EF4-FFF2-40B4-BE49-F238E27FC236}">
                    <a16:creationId xmlns:a16="http://schemas.microsoft.com/office/drawing/2014/main" id="{7FDD16DD-532A-4F83-B186-D4822A0D83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9125" y="3171285"/>
                <a:ext cx="2157331" cy="307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Piatto Bolle">
                <a:extLst>
                  <a:ext uri="{FF2B5EF4-FFF2-40B4-BE49-F238E27FC236}">
                    <a16:creationId xmlns:a16="http://schemas.microsoft.com/office/drawing/2014/main" id="{C8DC5738-CA26-4B1F-B185-316345EFAB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6553245"/>
                  </p:ext>
                </p:extLst>
              </p:nvPr>
            </p:nvGraphicFramePr>
            <p:xfrm>
              <a:off x="9285230" y="1972482"/>
              <a:ext cx="2485120" cy="35203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485120" cy="352033"/>
                    </a:xfrm>
                    <a:prstGeom prst="rect">
                      <a:avLst/>
                    </a:prstGeom>
                  </am3d:spPr>
                  <am3d:camera>
                    <am3d:pos x="0" y="0" z="666334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7" d="1000000"/>
                    <am3d:preTrans dx="-299472" dy="1778345" dz="-299699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5134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Piatto Bolle">
                <a:extLst>
                  <a:ext uri="{FF2B5EF4-FFF2-40B4-BE49-F238E27FC236}">
                    <a16:creationId xmlns:a16="http://schemas.microsoft.com/office/drawing/2014/main" id="{C8DC5738-CA26-4B1F-B185-316345EFAB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85230" y="1972482"/>
                <a:ext cx="2485120" cy="352033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allout: Line 12">
            <a:extLst>
              <a:ext uri="{FF2B5EF4-FFF2-40B4-BE49-F238E27FC236}">
                <a16:creationId xmlns:a16="http://schemas.microsoft.com/office/drawing/2014/main" id="{70F19753-D44B-4C4F-80E3-D339ED89C751}"/>
              </a:ext>
            </a:extLst>
          </p:cNvPr>
          <p:cNvSpPr/>
          <p:nvPr/>
        </p:nvSpPr>
        <p:spPr>
          <a:xfrm>
            <a:off x="10539273" y="558043"/>
            <a:ext cx="1335776" cy="944880"/>
          </a:xfrm>
          <a:prstGeom prst="borderCallout1">
            <a:avLst>
              <a:gd name="adj1" fmla="val 99800"/>
              <a:gd name="adj2" fmla="val 55614"/>
              <a:gd name="adj3" fmla="val 146324"/>
              <a:gd name="adj4" fmla="val 24140"/>
            </a:avLst>
          </a:prstGeom>
          <a:solidFill>
            <a:schemeClr val="bg1">
              <a:lumMod val="95000"/>
            </a:schemeClr>
          </a:solidFill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Current state</a:t>
            </a:r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7C98FF54-B9AA-42F4-B8CB-0432AD0746FF}"/>
              </a:ext>
            </a:extLst>
          </p:cNvPr>
          <p:cNvSpPr/>
          <p:nvPr/>
        </p:nvSpPr>
        <p:spPr>
          <a:xfrm>
            <a:off x="9091045" y="5534856"/>
            <a:ext cx="1335776" cy="944880"/>
          </a:xfrm>
          <a:prstGeom prst="borderCallout1">
            <a:avLst>
              <a:gd name="adj1" fmla="val -139787"/>
              <a:gd name="adj2" fmla="val 138025"/>
              <a:gd name="adj3" fmla="val 54248"/>
              <a:gd name="adj4" fmla="val 100570"/>
            </a:avLst>
          </a:prstGeom>
          <a:solidFill>
            <a:schemeClr val="bg1">
              <a:lumMod val="95000"/>
            </a:schemeClr>
          </a:solidFill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Oldest state</a:t>
            </a:r>
          </a:p>
        </p:txBody>
      </p:sp>
    </p:spTree>
    <p:extLst>
      <p:ext uri="{BB962C8B-B14F-4D97-AF65-F5344CB8AC3E}">
        <p14:creationId xmlns:p14="http://schemas.microsoft.com/office/powerpoint/2010/main" val="336260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461</Words>
  <Application>Microsoft Office PowerPoint</Application>
  <PresentationFormat>Widescreen</PresentationFormat>
  <Paragraphs>104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Course project: Minesweeper</vt:lpstr>
      <vt:lpstr>About the game</vt:lpstr>
      <vt:lpstr>Features</vt:lpstr>
      <vt:lpstr>PowerPoint Presentation</vt:lpstr>
      <vt:lpstr>PowerPoint Presentation</vt:lpstr>
      <vt:lpstr>PowerPoint Presentation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Timeline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Pham</dc:creator>
  <cp:lastModifiedBy>Tom Pham</cp:lastModifiedBy>
  <cp:revision>33</cp:revision>
  <dcterms:created xsi:type="dcterms:W3CDTF">2021-05-17T01:40:19Z</dcterms:created>
  <dcterms:modified xsi:type="dcterms:W3CDTF">2021-05-26T07:48:51Z</dcterms:modified>
</cp:coreProperties>
</file>